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9"/>
  </p:notesMasterIdLst>
  <p:sldIdLst>
    <p:sldId id="256" r:id="rId2"/>
    <p:sldId id="257" r:id="rId3"/>
    <p:sldId id="259" r:id="rId4"/>
    <p:sldId id="264" r:id="rId5"/>
    <p:sldId id="262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7" r:id="rId15"/>
    <p:sldId id="273" r:id="rId16"/>
    <p:sldId id="276" r:id="rId17"/>
    <p:sldId id="275" r:id="rId1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F694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118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440F0-A981-4CC4-A2C4-999593F93DB0}" type="datetimeFigureOut">
              <a:rPr lang="fr-FR" smtClean="0"/>
              <a:t>28/11/2022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3C369D-324F-4F4C-A243-410C7B0E49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2563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DEAEE-3ABA-4A01-AEFF-3456C66E284A}" type="datetime1">
              <a:rPr lang="fr-FR" smtClean="0"/>
              <a:t>28/11/2022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Groupe LTF , Université de Lorraine &amp; Formabilis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523AB-EF88-46BF-AAE7-7AF15CF1DEB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49FFD-9756-42C1-BE1D-FB6072B005E3}" type="datetime1">
              <a:rPr lang="fr-FR" smtClean="0"/>
              <a:t>28/11/2022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Groupe LTF , Université de Lorraine &amp; Formabilis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523AB-EF88-46BF-AAE7-7AF15CF1DEB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C2D07-D52D-4EBF-B43B-A81B881DA31A}" type="datetime1">
              <a:rPr lang="fr-FR" smtClean="0"/>
              <a:t>28/11/2022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Groupe LTF , Université de Lorraine &amp; Formabilis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523AB-EF88-46BF-AAE7-7AF15CF1DEB7}" type="slidenum">
              <a:rPr lang="fr-FR" smtClean="0"/>
              <a:t>‹N°›</a:t>
            </a:fld>
            <a:endParaRPr lang="fr-FR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7F649-5CC4-41D0-9C7A-7E8898CCE3EB}" type="datetime1">
              <a:rPr lang="fr-FR" smtClean="0"/>
              <a:t>28/11/2022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Groupe LTF , Université de Lorraine &amp; Formabilis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523AB-EF88-46BF-AAE7-7AF15CF1DEB7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6688-77B2-4178-BED2-5846BB588B8C}" type="datetime1">
              <a:rPr lang="fr-FR" smtClean="0"/>
              <a:t>28/11/2022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Groupe LTF , Université de Lorraine &amp; Formabilis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523AB-EF88-46BF-AAE7-7AF15CF1DEB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AAEC5-9170-4A14-94F4-6F237CD7637D}" type="datetime1">
              <a:rPr lang="fr-FR" smtClean="0"/>
              <a:t>28/11/2022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Groupe LTF , Université de Lorraine &amp; Formabilis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523AB-EF88-46BF-AAE7-7AF15CF1DEB7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12BD4-1951-4E8F-AD42-57FC52249E7D}" type="datetime1">
              <a:rPr lang="fr-FR" smtClean="0"/>
              <a:t>28/11/2022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Groupe LTF , Université de Lorraine &amp; Formabilis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523AB-EF88-46BF-AAE7-7AF15CF1DEB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E63BD-5D01-482B-A530-E173C6EE9B50}" type="datetime1">
              <a:rPr lang="fr-FR" smtClean="0"/>
              <a:t>28/11/2022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Groupe LTF , Université de Lorraine &amp; Formabilis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523AB-EF88-46BF-AAE7-7AF15CF1DEB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1007F-4F17-4A2B-8B2C-355B5F25BC23}" type="datetime1">
              <a:rPr lang="fr-FR" smtClean="0"/>
              <a:t>28/11/2022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Groupe LTF , Université de Lorraine &amp; Formabilis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523AB-EF88-46BF-AAE7-7AF15CF1DEB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ECFBA-20F6-4814-9BB6-2F7ACB06FED2}" type="datetime1">
              <a:rPr lang="fr-FR" smtClean="0"/>
              <a:t>28/11/2022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Groupe LTF , Université de Lorraine &amp; Formabilis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523AB-EF88-46BF-AAE7-7AF15CF1DEB7}" type="slidenum">
              <a:rPr lang="fr-FR" smtClean="0"/>
              <a:t>‹N°›</a:t>
            </a:fld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29F3B-7609-49BF-B3D4-8D32776E2ACD}" type="datetime1">
              <a:rPr lang="fr-FR" smtClean="0"/>
              <a:t>28/11/2022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Groupe LTF , Université de Lorraine &amp; Formabilis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523AB-EF88-46BF-AAE7-7AF15CF1DEB7}" type="slidenum">
              <a:rPr lang="fr-FR" smtClean="0"/>
              <a:t>‹N°›</a:t>
            </a:fld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76CB939-AAEC-46D6-8921-5DCA4BF811F2}" type="datetime1">
              <a:rPr lang="fr-FR" smtClean="0"/>
              <a:t>28/11/2022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fr-FR"/>
              <a:t>Groupe LTF , Université de Lorraine &amp; Formabilis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D1523AB-EF88-46BF-AAE7-7AF15CF1DEB7}" type="slidenum">
              <a:rPr lang="fr-FR" smtClean="0"/>
              <a:t>‹N°›</a:t>
            </a:fld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9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 rot="19140000">
            <a:off x="457849" y="1317790"/>
            <a:ext cx="5648623" cy="1204306"/>
          </a:xfrm>
        </p:spPr>
        <p:txBody>
          <a:bodyPr>
            <a:normAutofit fontScale="90000"/>
          </a:bodyPr>
          <a:lstStyle/>
          <a:p>
            <a:r>
              <a:rPr lang="fr-FR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br>
              <a:rPr lang="fr-FR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valuation</a:t>
            </a:r>
            <a:b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sz="1600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 rot="19140000">
            <a:off x="1197899" y="1960154"/>
            <a:ext cx="6739987" cy="1234201"/>
          </a:xfrm>
        </p:spPr>
        <p:txBody>
          <a:bodyPr>
            <a:normAutofit fontScale="85000" lnSpcReduction="20000"/>
          </a:bodyPr>
          <a:lstStyle/>
          <a:p>
            <a:r>
              <a:rPr lang="fr-FR" sz="3900" b="1" dirty="0">
                <a:solidFill>
                  <a:srgbClr val="0070C0"/>
                </a:solidFill>
              </a:rPr>
              <a:t>N</a:t>
            </a:r>
            <a:r>
              <a:rPr lang="fr-FR" b="1" dirty="0"/>
              <a:t>OM : </a:t>
            </a:r>
            <a:r>
              <a:rPr lang="fr-FR" sz="800" b="1" dirty="0"/>
              <a:t>…………………………….....</a:t>
            </a:r>
            <a:r>
              <a:rPr lang="fr-FR" b="1" dirty="0"/>
              <a:t>    </a:t>
            </a:r>
            <a:r>
              <a:rPr lang="fr-FR" sz="5800" b="1" dirty="0">
                <a:solidFill>
                  <a:srgbClr val="0070C0"/>
                </a:solidFill>
              </a:rPr>
              <a:t>P</a:t>
            </a:r>
            <a:r>
              <a:rPr lang="fr-FR" b="1" dirty="0"/>
              <a:t>rénom : ………………</a:t>
            </a:r>
            <a:r>
              <a:rPr lang="fr-FR" sz="800" b="1" dirty="0"/>
              <a:t>……………………..</a:t>
            </a:r>
          </a:p>
          <a:p>
            <a:r>
              <a:rPr lang="fr-FR" sz="3600" b="1" dirty="0">
                <a:solidFill>
                  <a:schemeClr val="tx1"/>
                </a:solidFill>
              </a:rPr>
              <a:t>Date</a:t>
            </a:r>
            <a:r>
              <a:rPr lang="fr-FR" b="1" dirty="0">
                <a:solidFill>
                  <a:schemeClr val="tx1"/>
                </a:solidFill>
              </a:rPr>
              <a:t> : </a:t>
            </a:r>
            <a:r>
              <a:rPr lang="fr-FR" sz="1200" b="1" dirty="0">
                <a:solidFill>
                  <a:schemeClr val="tx1"/>
                </a:solidFill>
              </a:rPr>
              <a:t>………………………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523AB-EF88-46BF-AAE7-7AF15CF1DEB7}" type="slidenum">
              <a:rPr lang="fr-FR" smtClean="0"/>
              <a:t>1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/>
        </p:nvSpPr>
        <p:spPr>
          <a:xfrm>
            <a:off x="107504" y="6309320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Groupe LTF - Université de Lorraine - Formabilis</a:t>
            </a:r>
          </a:p>
        </p:txBody>
      </p:sp>
    </p:spTree>
    <p:extLst>
      <p:ext uri="{BB962C8B-B14F-4D97-AF65-F5344CB8AC3E}">
        <p14:creationId xmlns:p14="http://schemas.microsoft.com/office/powerpoint/2010/main" val="3785256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536" y="1617057"/>
            <a:ext cx="3642406" cy="446405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523AB-EF88-46BF-AAE7-7AF15CF1DEB7}" type="slidenum">
              <a:rPr lang="fr-FR" smtClean="0"/>
              <a:t>10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1119024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>
                <a:solidFill>
                  <a:srgbClr val="0070C0"/>
                </a:solidFill>
              </a:rPr>
              <a:t>J</a:t>
            </a:r>
            <a:r>
              <a:rPr lang="fr-FR" sz="2400" dirty="0"/>
              <a:t>e peux lire DES instructions pour agir transmettre et exécuter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4321647" y="1628800"/>
            <a:ext cx="439248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/>
              <a:t>Cette note d’information concerne :</a:t>
            </a:r>
          </a:p>
          <a:p>
            <a:endParaRPr lang="fr-FR" sz="1200" b="1" dirty="0"/>
          </a:p>
          <a:p>
            <a:r>
              <a:rPr lang="fr-FR" sz="1200" dirty="0">
                <a:sym typeface="Wingdings"/>
              </a:rPr>
              <a:t>	 l</a:t>
            </a:r>
            <a:r>
              <a:rPr lang="fr-FR" sz="1200" dirty="0"/>
              <a:t>a cantine</a:t>
            </a:r>
          </a:p>
          <a:p>
            <a:r>
              <a:rPr lang="fr-FR" sz="1200" dirty="0">
                <a:sym typeface="Wingdings"/>
              </a:rPr>
              <a:t>	 l</a:t>
            </a:r>
            <a:r>
              <a:rPr lang="fr-FR" sz="1200" dirty="0"/>
              <a:t>a piscine</a:t>
            </a:r>
          </a:p>
          <a:p>
            <a:r>
              <a:rPr lang="fr-FR" sz="1200" dirty="0">
                <a:sym typeface="Wingdings"/>
              </a:rPr>
              <a:t>	 l</a:t>
            </a:r>
            <a:r>
              <a:rPr lang="fr-FR" sz="1200" dirty="0"/>
              <a:t>e périscolaire</a:t>
            </a:r>
          </a:p>
          <a:p>
            <a:endParaRPr lang="fr-FR" sz="1200" dirty="0"/>
          </a:p>
          <a:p>
            <a:endParaRPr lang="fr-FR" sz="1200" dirty="0">
              <a:sym typeface="Wingdings"/>
            </a:endParaRPr>
          </a:p>
          <a:p>
            <a:r>
              <a:rPr lang="fr-FR" sz="1200" b="1" dirty="0">
                <a:sym typeface="Wingdings"/>
              </a:rPr>
              <a:t>Pour aller à la piscine, mon enfant doit avoir  dans son sac : </a:t>
            </a:r>
          </a:p>
          <a:p>
            <a:endParaRPr lang="fr-FR" sz="1200" b="1" dirty="0">
              <a:sym typeface="Wingdings"/>
            </a:endParaRPr>
          </a:p>
          <a:p>
            <a:endParaRPr lang="fr-FR" sz="1200" b="1" dirty="0">
              <a:sym typeface="Wingdings"/>
            </a:endParaRPr>
          </a:p>
          <a:p>
            <a:endParaRPr lang="fr-FR" sz="1200" dirty="0">
              <a:sym typeface="Wingdings"/>
            </a:endParaRPr>
          </a:p>
          <a:p>
            <a:endParaRPr lang="fr-FR" sz="1200" dirty="0">
              <a:sym typeface="Wingdings"/>
            </a:endParaRPr>
          </a:p>
          <a:p>
            <a:endParaRPr lang="fr-FR" sz="1200" dirty="0">
              <a:sym typeface="Wingdings"/>
            </a:endParaRPr>
          </a:p>
          <a:p>
            <a:endParaRPr lang="fr-FR" sz="1200" dirty="0">
              <a:sym typeface="Wingdings"/>
            </a:endParaRPr>
          </a:p>
          <a:p>
            <a:r>
              <a:rPr lang="fr-FR" sz="1200" dirty="0">
                <a:sym typeface="Wingdings"/>
              </a:rPr>
              <a:t>      </a:t>
            </a:r>
            <a:r>
              <a:rPr lang="fr-FR" sz="2000" dirty="0">
                <a:sym typeface="Wingdings"/>
              </a:rPr>
              <a:t>                                          </a:t>
            </a:r>
          </a:p>
          <a:p>
            <a:endParaRPr lang="fr-FR" sz="1200" dirty="0">
              <a:sym typeface="Wingdings"/>
            </a:endParaRPr>
          </a:p>
          <a:p>
            <a:endParaRPr lang="fr-FR" sz="1200" dirty="0">
              <a:sym typeface="Wingdings"/>
            </a:endParaRPr>
          </a:p>
          <a:p>
            <a:endParaRPr lang="fr-FR" sz="1200" dirty="0">
              <a:sym typeface="Wingdings"/>
            </a:endParaRPr>
          </a:p>
          <a:p>
            <a:endParaRPr lang="fr-FR" sz="1200" dirty="0">
              <a:sym typeface="Wingdings"/>
            </a:endParaRPr>
          </a:p>
          <a:p>
            <a:endParaRPr lang="fr-FR" sz="1200" dirty="0">
              <a:sym typeface="Wingdings"/>
            </a:endParaRPr>
          </a:p>
          <a:p>
            <a:endParaRPr lang="fr-FR" sz="1200" dirty="0">
              <a:sym typeface="Wingdings"/>
            </a:endParaRPr>
          </a:p>
          <a:p>
            <a:r>
              <a:rPr lang="fr-FR" sz="2000" dirty="0">
                <a:sym typeface="Wingdings"/>
              </a:rPr>
              <a:t>       </a:t>
            </a:r>
          </a:p>
          <a:p>
            <a:r>
              <a:rPr lang="fr-FR" sz="2000" dirty="0">
                <a:sym typeface="Wingdings"/>
              </a:rPr>
              <a:t>                                           </a:t>
            </a:r>
            <a:endParaRPr lang="fr-FR" sz="2000" dirty="0"/>
          </a:p>
          <a:p>
            <a:endParaRPr lang="fr-FR" sz="1200" dirty="0"/>
          </a:p>
          <a:p>
            <a:endParaRPr lang="fr-FR" sz="12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489" y="3244861"/>
            <a:ext cx="839932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2942" y="3305614"/>
            <a:ext cx="816251" cy="72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7891" y="3319907"/>
            <a:ext cx="792087" cy="707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42" y="3356937"/>
            <a:ext cx="1118617" cy="706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389" y="4797151"/>
            <a:ext cx="1326212" cy="941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210" y="4981613"/>
            <a:ext cx="885600" cy="757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9367" y="4797152"/>
            <a:ext cx="1068176" cy="941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Espace réservé du pied de page 4"/>
          <p:cNvSpPr>
            <a:spLocks noGrp="1"/>
          </p:cNvSpPr>
          <p:nvPr/>
        </p:nvSpPr>
        <p:spPr>
          <a:xfrm>
            <a:off x="179512" y="6341988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Groupe LTF - Université de Lorraine - Formabilis</a:t>
            </a:r>
          </a:p>
        </p:txBody>
      </p:sp>
    </p:spTree>
    <p:extLst>
      <p:ext uri="{BB962C8B-B14F-4D97-AF65-F5344CB8AC3E}">
        <p14:creationId xmlns:p14="http://schemas.microsoft.com/office/powerpoint/2010/main" val="35066475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http://www.trattoriadaclara.it/img/images/menu_franc_pag1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84" y="1556792"/>
            <a:ext cx="1903508" cy="223224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523AB-EF88-46BF-AAE7-7AF15CF1DEB7}" type="slidenum">
              <a:rPr lang="fr-FR" smtClean="0"/>
              <a:t>11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1119024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>
                <a:solidFill>
                  <a:srgbClr val="0070C0"/>
                </a:solidFill>
              </a:rPr>
              <a:t>J</a:t>
            </a:r>
            <a:r>
              <a:rPr lang="fr-FR" sz="2400" dirty="0"/>
              <a:t>e peux identifier la nature et la fonction de différents écrits de la vie quotidienne</a:t>
            </a:r>
          </a:p>
        </p:txBody>
      </p:sp>
      <p:pic>
        <p:nvPicPr>
          <p:cNvPr id="5" name="il_fi" descr="http://www.google.fr/url?source=imglanding&amp;ct=img&amp;q=http://s3.static-footeo.com/uploads/fauxpogny/gallery/billet-france-bresil__mxk7fq.jpg&amp;sa=X&amp;ei=l712VeywNYnYU4Org5AL&amp;ved=0CAkQ8wc&amp;usg=AFQjCNHv1G8nW0vBtIgBgRTY4V7VRoODV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698" y="1844824"/>
            <a:ext cx="2400430" cy="1311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 descr="Résultat de recherche d'images pour &quot;bulletin carte de fidelité&quot;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898644"/>
            <a:ext cx="2047875" cy="12573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1475656" y="3933056"/>
            <a:ext cx="360040" cy="2880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4391980" y="3356992"/>
            <a:ext cx="360040" cy="2880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7144109" y="3346487"/>
            <a:ext cx="360040" cy="2880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6120172" y="5957664"/>
            <a:ext cx="360040" cy="288032"/>
          </a:xfrm>
          <a:prstGeom prst="rect">
            <a:avLst/>
          </a:pr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1960476" y="5460533"/>
            <a:ext cx="360040" cy="288032"/>
          </a:xfrm>
          <a:prstGeom prst="rect">
            <a:avLst/>
          </a:pr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103" y="4221088"/>
            <a:ext cx="3362395" cy="1519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1863">
            <a:off x="2786785" y="3752810"/>
            <a:ext cx="1073828" cy="1951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Espace réservé du pied de page 4"/>
          <p:cNvSpPr>
            <a:spLocks noGrp="1"/>
          </p:cNvSpPr>
          <p:nvPr/>
        </p:nvSpPr>
        <p:spPr>
          <a:xfrm>
            <a:off x="179512" y="627268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Groupe LTF - Université de Lorraine - Formabilis</a:t>
            </a:r>
          </a:p>
        </p:txBody>
      </p:sp>
    </p:spTree>
    <p:extLst>
      <p:ext uri="{BB962C8B-B14F-4D97-AF65-F5344CB8AC3E}">
        <p14:creationId xmlns:p14="http://schemas.microsoft.com/office/powerpoint/2010/main" val="26137294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3568" y="1844824"/>
            <a:ext cx="7520940" cy="4299972"/>
          </a:xfrm>
          <a:noFill/>
        </p:spPr>
        <p:txBody>
          <a:bodyPr>
            <a:normAutofit/>
          </a:bodyPr>
          <a:lstStyle/>
          <a:p>
            <a:endParaRPr lang="fr-FR" sz="1200" b="0" dirty="0"/>
          </a:p>
          <a:p>
            <a:pPr marL="0" indent="0">
              <a:buNone/>
            </a:pPr>
            <a:r>
              <a:rPr lang="fr-FR" sz="1200" dirty="0"/>
              <a:t>1. </a:t>
            </a:r>
            <a:r>
              <a:rPr lang="fr-FR" sz="1200" b="0" dirty="0"/>
              <a:t>Ça y est ! </a:t>
            </a:r>
            <a:r>
              <a:rPr lang="fr-FR" sz="1200" b="0" dirty="0">
                <a:solidFill>
                  <a:srgbClr val="0070C0"/>
                </a:solidFill>
              </a:rPr>
              <a:t>…………………..</a:t>
            </a:r>
            <a:r>
              <a:rPr lang="fr-FR" sz="1200" b="0" dirty="0"/>
              <a:t> déménagez </a:t>
            </a:r>
            <a:r>
              <a:rPr lang="fr-FR" sz="1200" b="0" dirty="0">
                <a:solidFill>
                  <a:srgbClr val="0070C0"/>
                </a:solidFill>
              </a:rPr>
              <a:t> …………………... </a:t>
            </a:r>
          </a:p>
          <a:p>
            <a:pPr marL="0" indent="0">
              <a:buNone/>
            </a:pPr>
            <a:r>
              <a:rPr lang="fr-FR" sz="1200" dirty="0">
                <a:solidFill>
                  <a:srgbClr val="0070C0"/>
                </a:solidFill>
              </a:rPr>
              <a:t>                     Vous / vos / nous	                   </a:t>
            </a:r>
            <a:r>
              <a:rPr lang="fr-FR" sz="1200" dirty="0" err="1">
                <a:solidFill>
                  <a:srgbClr val="0070C0"/>
                </a:solidFill>
              </a:rPr>
              <a:t>deumain</a:t>
            </a:r>
            <a:r>
              <a:rPr lang="fr-FR" sz="1200" dirty="0">
                <a:solidFill>
                  <a:srgbClr val="0070C0"/>
                </a:solidFill>
              </a:rPr>
              <a:t> /demain /</a:t>
            </a:r>
            <a:r>
              <a:rPr lang="fr-FR" sz="1200" dirty="0" err="1">
                <a:solidFill>
                  <a:srgbClr val="0070C0"/>
                </a:solidFill>
              </a:rPr>
              <a:t>demin</a:t>
            </a:r>
            <a:r>
              <a:rPr lang="fr-FR" sz="1200" dirty="0">
                <a:solidFill>
                  <a:srgbClr val="0070C0"/>
                </a:solidFill>
              </a:rPr>
              <a:t> </a:t>
            </a:r>
          </a:p>
          <a:p>
            <a:endParaRPr lang="fr-FR" sz="12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fr-FR" sz="1200" dirty="0"/>
              <a:t>2. </a:t>
            </a:r>
            <a:r>
              <a:rPr lang="fr-FR" sz="1200" b="0" dirty="0"/>
              <a:t>Vous avez </a:t>
            </a:r>
            <a:r>
              <a:rPr lang="fr-FR" sz="1200" b="0" dirty="0">
                <a:solidFill>
                  <a:srgbClr val="0070C0"/>
                </a:solidFill>
              </a:rPr>
              <a:t>…………………………….</a:t>
            </a:r>
            <a:r>
              <a:rPr lang="fr-FR" sz="1200" b="0" dirty="0"/>
              <a:t> de pièces ?</a:t>
            </a:r>
          </a:p>
          <a:p>
            <a:pPr marL="0" indent="0">
              <a:buNone/>
            </a:pPr>
            <a:r>
              <a:rPr lang="fr-FR" sz="1200" dirty="0"/>
              <a:t>                        </a:t>
            </a:r>
            <a:r>
              <a:rPr lang="fr-FR" sz="1200" dirty="0" err="1">
                <a:solidFill>
                  <a:srgbClr val="0070C0"/>
                </a:solidFill>
              </a:rPr>
              <a:t>cobien</a:t>
            </a:r>
            <a:r>
              <a:rPr lang="fr-FR" sz="1200" dirty="0">
                <a:solidFill>
                  <a:srgbClr val="0070C0"/>
                </a:solidFill>
              </a:rPr>
              <a:t> / combien/commun </a:t>
            </a:r>
          </a:p>
          <a:p>
            <a:endParaRPr lang="fr-FR" sz="1200" dirty="0"/>
          </a:p>
          <a:p>
            <a:pPr marL="0" indent="0">
              <a:buNone/>
            </a:pPr>
            <a:r>
              <a:rPr lang="fr-FR" sz="1200" dirty="0"/>
              <a:t>3</a:t>
            </a:r>
            <a:r>
              <a:rPr lang="fr-FR" sz="1200" b="0" dirty="0">
                <a:solidFill>
                  <a:srgbClr val="0070C0"/>
                </a:solidFill>
              </a:rPr>
              <a:t>. …………………………..</a:t>
            </a:r>
            <a:r>
              <a:rPr lang="fr-FR" sz="1200" b="0" dirty="0"/>
              <a:t> à quel </a:t>
            </a:r>
            <a:r>
              <a:rPr lang="fr-FR" sz="1200" b="0" dirty="0">
                <a:solidFill>
                  <a:srgbClr val="0070C0"/>
                </a:solidFill>
              </a:rPr>
              <a:t>………………………….. </a:t>
            </a:r>
            <a:r>
              <a:rPr lang="fr-FR" sz="1200" b="0" dirty="0"/>
              <a:t>? </a:t>
            </a:r>
          </a:p>
          <a:p>
            <a:pPr marL="0" indent="0">
              <a:buNone/>
            </a:pPr>
            <a:r>
              <a:rPr lang="fr-FR" sz="1200" dirty="0"/>
              <a:t>                </a:t>
            </a:r>
            <a:r>
              <a:rPr lang="fr-FR" sz="1200" dirty="0">
                <a:solidFill>
                  <a:srgbClr val="0070C0"/>
                </a:solidFill>
              </a:rPr>
              <a:t>Ces/ses/c’est                               étale/ étagère/étage</a:t>
            </a:r>
          </a:p>
          <a:p>
            <a:endParaRPr lang="fr-FR" sz="1200" dirty="0"/>
          </a:p>
          <a:p>
            <a:pPr marL="0" indent="0">
              <a:buNone/>
            </a:pPr>
            <a:r>
              <a:rPr lang="fr-FR" sz="1200" dirty="0"/>
              <a:t>4. </a:t>
            </a:r>
            <a:r>
              <a:rPr lang="fr-FR" sz="1200" b="0" dirty="0"/>
              <a:t>La </a:t>
            </a:r>
            <a:r>
              <a:rPr lang="fr-FR" sz="1200" b="0" dirty="0">
                <a:solidFill>
                  <a:srgbClr val="0070C0"/>
                </a:solidFill>
              </a:rPr>
              <a:t>……………………</a:t>
            </a:r>
            <a:r>
              <a:rPr lang="fr-FR" sz="1200" b="0" dirty="0"/>
              <a:t> est grande ? </a:t>
            </a:r>
          </a:p>
          <a:p>
            <a:pPr marL="0" indent="0">
              <a:buNone/>
            </a:pPr>
            <a:r>
              <a:rPr lang="fr-FR" sz="1200" dirty="0">
                <a:solidFill>
                  <a:srgbClr val="0070C0"/>
                </a:solidFill>
              </a:rPr>
              <a:t>          </a:t>
            </a:r>
            <a:r>
              <a:rPr lang="fr-FR" sz="1200" dirty="0" err="1">
                <a:solidFill>
                  <a:srgbClr val="0070C0"/>
                </a:solidFill>
              </a:rPr>
              <a:t>cisine</a:t>
            </a:r>
            <a:r>
              <a:rPr lang="fr-FR" sz="1200" dirty="0">
                <a:solidFill>
                  <a:srgbClr val="0070C0"/>
                </a:solidFill>
              </a:rPr>
              <a:t>/cuisine/</a:t>
            </a:r>
            <a:r>
              <a:rPr lang="fr-FR" sz="1200" dirty="0" err="1">
                <a:solidFill>
                  <a:srgbClr val="0070C0"/>
                </a:solidFill>
              </a:rPr>
              <a:t>cuosine</a:t>
            </a:r>
            <a:endParaRPr lang="fr-FR" sz="12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fr-FR" sz="1200" dirty="0"/>
              <a:t>5. </a:t>
            </a:r>
            <a:r>
              <a:rPr lang="fr-FR" sz="1200" b="0" dirty="0">
                <a:solidFill>
                  <a:srgbClr val="0070C0"/>
                </a:solidFill>
              </a:rPr>
              <a:t>………………………… </a:t>
            </a:r>
            <a:r>
              <a:rPr lang="fr-FR" sz="1200" b="0" dirty="0"/>
              <a:t>deux </a:t>
            </a:r>
            <a:r>
              <a:rPr lang="fr-FR" sz="1200" b="0" dirty="0">
                <a:solidFill>
                  <a:srgbClr val="0070C0"/>
                </a:solidFill>
              </a:rPr>
              <a:t>………………</a:t>
            </a:r>
            <a:r>
              <a:rPr lang="fr-FR" sz="1200" b="0" dirty="0"/>
              <a:t> c’est ça ?</a:t>
            </a:r>
          </a:p>
          <a:p>
            <a:pPr marL="0" indent="0">
              <a:buNone/>
            </a:pPr>
            <a:r>
              <a:rPr lang="fr-FR" sz="1200" dirty="0">
                <a:solidFill>
                  <a:srgbClr val="0070C0"/>
                </a:solidFill>
              </a:rPr>
              <a:t>               Ila / il i a / il y a	   </a:t>
            </a:r>
            <a:r>
              <a:rPr lang="fr-FR" sz="1200" dirty="0" err="1">
                <a:solidFill>
                  <a:srgbClr val="0070C0"/>
                </a:solidFill>
              </a:rPr>
              <a:t>shambres</a:t>
            </a:r>
            <a:r>
              <a:rPr lang="fr-FR" sz="1200" dirty="0">
                <a:solidFill>
                  <a:srgbClr val="0070C0"/>
                </a:solidFill>
              </a:rPr>
              <a:t> / </a:t>
            </a:r>
            <a:r>
              <a:rPr lang="fr-FR" sz="1200" dirty="0" err="1">
                <a:solidFill>
                  <a:srgbClr val="0070C0"/>
                </a:solidFill>
              </a:rPr>
              <a:t>chabres</a:t>
            </a:r>
            <a:r>
              <a:rPr lang="fr-FR" sz="1200" dirty="0">
                <a:solidFill>
                  <a:srgbClr val="0070C0"/>
                </a:solidFill>
              </a:rPr>
              <a:t>/ chambre</a:t>
            </a:r>
          </a:p>
          <a:p>
            <a:pPr marL="0" indent="0">
              <a:buNone/>
            </a:pPr>
            <a:endParaRPr lang="fr-FR" sz="1200" dirty="0"/>
          </a:p>
          <a:p>
            <a:pPr marL="0" indent="0">
              <a:buNone/>
            </a:pPr>
            <a:r>
              <a:rPr lang="fr-FR" sz="1200" dirty="0"/>
              <a:t>6. </a:t>
            </a:r>
            <a:r>
              <a:rPr lang="fr-FR" sz="1200" b="0" dirty="0"/>
              <a:t>Et la </a:t>
            </a:r>
            <a:r>
              <a:rPr lang="fr-FR" sz="1200" b="0" dirty="0">
                <a:solidFill>
                  <a:srgbClr val="0070C0"/>
                </a:solidFill>
              </a:rPr>
              <a:t>………………………… </a:t>
            </a:r>
            <a:r>
              <a:rPr lang="fr-FR" sz="1200" b="0" dirty="0"/>
              <a:t>? 		Elle est </a:t>
            </a:r>
            <a:r>
              <a:rPr lang="fr-FR" sz="1200" b="0" dirty="0">
                <a:solidFill>
                  <a:srgbClr val="0070C0"/>
                </a:solidFill>
              </a:rPr>
              <a:t>………………………………….</a:t>
            </a:r>
            <a:r>
              <a:rPr lang="fr-FR" sz="1200" b="0" dirty="0"/>
              <a:t> ?</a:t>
            </a:r>
          </a:p>
          <a:p>
            <a:pPr marL="0" indent="0">
              <a:buNone/>
            </a:pPr>
            <a:r>
              <a:rPr lang="fr-FR" sz="1200" dirty="0">
                <a:solidFill>
                  <a:srgbClr val="0070C0"/>
                </a:solidFill>
              </a:rPr>
              <a:t>sale de bain / salle de bi / salle de bains                                                  commun / </a:t>
            </a:r>
            <a:r>
              <a:rPr lang="fr-FR" sz="1200" dirty="0" err="1">
                <a:solidFill>
                  <a:srgbClr val="0070C0"/>
                </a:solidFill>
              </a:rPr>
              <a:t>comman</a:t>
            </a:r>
            <a:r>
              <a:rPr lang="fr-FR" sz="1200" dirty="0">
                <a:solidFill>
                  <a:srgbClr val="0070C0"/>
                </a:solidFill>
              </a:rPr>
              <a:t> / comment</a:t>
            </a:r>
          </a:p>
          <a:p>
            <a:endParaRPr lang="fr-FR" sz="120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523AB-EF88-46BF-AAE7-7AF15CF1DEB7}" type="slidenum">
              <a:rPr lang="fr-FR" smtClean="0"/>
              <a:t>12</a:t>
            </a:fld>
            <a:endParaRPr lang="fr-FR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858424"/>
          </a:xfrm>
        </p:spPr>
        <p:txBody>
          <a:bodyPr/>
          <a:lstStyle/>
          <a:p>
            <a:pPr algn="ctr"/>
            <a:r>
              <a:rPr lang="fr-FR" b="1" dirty="0">
                <a:solidFill>
                  <a:srgbClr val="0070C0"/>
                </a:solidFill>
              </a:rPr>
              <a:t>J</a:t>
            </a:r>
            <a:r>
              <a:rPr lang="fr-FR" sz="2400" dirty="0"/>
              <a:t>e sais respecter l’orthographe de mots connus (mots outils)</a:t>
            </a:r>
          </a:p>
        </p:txBody>
      </p:sp>
      <p:sp>
        <p:nvSpPr>
          <p:cNvPr id="6" name="Espace réservé du pied de page 4"/>
          <p:cNvSpPr>
            <a:spLocks noGrp="1"/>
          </p:cNvSpPr>
          <p:nvPr/>
        </p:nvSpPr>
        <p:spPr>
          <a:xfrm>
            <a:off x="179512" y="6237312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Groupe LTF - Université de Lorraine - Formabilis</a:t>
            </a:r>
          </a:p>
        </p:txBody>
      </p:sp>
    </p:spTree>
    <p:extLst>
      <p:ext uri="{BB962C8B-B14F-4D97-AF65-F5344CB8AC3E}">
        <p14:creationId xmlns:p14="http://schemas.microsoft.com/office/powerpoint/2010/main" val="29367928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523AB-EF88-46BF-AAE7-7AF15CF1DEB7}" type="slidenum">
              <a:rPr lang="fr-FR" smtClean="0"/>
              <a:t>13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rgbClr val="0070C0"/>
                </a:solidFill>
              </a:rPr>
              <a:t>J</a:t>
            </a:r>
            <a:r>
              <a:rPr lang="fr-FR" sz="2400" dirty="0"/>
              <a:t>e sais compléter un document administratif simple</a:t>
            </a:r>
          </a:p>
        </p:txBody>
      </p:sp>
      <p:sp>
        <p:nvSpPr>
          <p:cNvPr id="8" name="Espace réservé du pied de page 4"/>
          <p:cNvSpPr>
            <a:spLocks noGrp="1"/>
          </p:cNvSpPr>
          <p:nvPr/>
        </p:nvSpPr>
        <p:spPr>
          <a:xfrm>
            <a:off x="239733" y="6237312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Groupe LTF - Université de Lorraine - Formabilis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601FE71-847C-84F1-6CAA-A2FE2A2EF9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2348880"/>
            <a:ext cx="3657600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1054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523AB-EF88-46BF-AAE7-7AF15CF1DEB7}" type="slidenum">
              <a:rPr lang="fr-FR" smtClean="0"/>
              <a:t>14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rgbClr val="0070C0"/>
                </a:solidFill>
              </a:rPr>
              <a:t>J</a:t>
            </a:r>
            <a:r>
              <a:rPr lang="fr-FR" sz="2400" dirty="0"/>
              <a:t>e sais compléter un document administratif simple</a:t>
            </a:r>
          </a:p>
        </p:txBody>
      </p:sp>
      <p:sp>
        <p:nvSpPr>
          <p:cNvPr id="8" name="Espace réservé du pied de page 4"/>
          <p:cNvSpPr>
            <a:spLocks noGrp="1"/>
          </p:cNvSpPr>
          <p:nvPr/>
        </p:nvSpPr>
        <p:spPr>
          <a:xfrm>
            <a:off x="239733" y="6237312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Groupe LTF - Université de Lorraine - Formabilis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81D0A24-C9BB-AC25-E174-6475B4B1CA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466" y="3155484"/>
            <a:ext cx="8148691" cy="1962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0438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2376264" cy="4820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8565552" y="6165304"/>
            <a:ext cx="502920" cy="502920"/>
          </a:xfrm>
        </p:spPr>
        <p:txBody>
          <a:bodyPr/>
          <a:lstStyle/>
          <a:p>
            <a:fld id="{5D1523AB-EF88-46BF-AAE7-7AF15CF1DEB7}" type="slidenum">
              <a:rPr lang="fr-FR" smtClean="0"/>
              <a:t>15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83538" y="692696"/>
            <a:ext cx="7520940" cy="542960"/>
          </a:xfrm>
        </p:spPr>
        <p:txBody>
          <a:bodyPr>
            <a:normAutofit fontScale="90000"/>
          </a:bodyPr>
          <a:lstStyle/>
          <a:p>
            <a:pPr algn="ctr"/>
            <a:br>
              <a:rPr lang="fr-FR" b="1" dirty="0">
                <a:solidFill>
                  <a:srgbClr val="0070C0"/>
                </a:solidFill>
              </a:rPr>
            </a:br>
            <a:br>
              <a:rPr lang="fr-FR" b="1" dirty="0">
                <a:solidFill>
                  <a:srgbClr val="0070C0"/>
                </a:solidFill>
              </a:rPr>
            </a:br>
            <a:br>
              <a:rPr lang="fr-FR" b="1" dirty="0">
                <a:solidFill>
                  <a:srgbClr val="0070C0"/>
                </a:solidFill>
              </a:rPr>
            </a:br>
            <a:r>
              <a:rPr lang="fr-FR" b="1" dirty="0">
                <a:solidFill>
                  <a:srgbClr val="0070C0"/>
                </a:solidFill>
              </a:rPr>
              <a:t>J</a:t>
            </a:r>
            <a:r>
              <a:rPr lang="fr-FR" sz="2400" dirty="0"/>
              <a:t>e sais reproduire des écrits parcellaires</a:t>
            </a:r>
            <a:r>
              <a:rPr lang="fr-FR" dirty="0"/>
              <a:t> </a:t>
            </a:r>
            <a:br>
              <a:rPr lang="fr-FR" dirty="0"/>
            </a:br>
            <a:r>
              <a:rPr lang="fr-FR" sz="2200" dirty="0">
                <a:sym typeface="Wingdings"/>
              </a:rPr>
              <a:t></a:t>
            </a:r>
            <a:r>
              <a:rPr lang="fr-FR" dirty="0">
                <a:sym typeface="Wingdings"/>
              </a:rPr>
              <a:t>                    </a:t>
            </a:r>
            <a:r>
              <a:rPr lang="fr-FR" sz="2200" dirty="0">
                <a:sym typeface="Wingdings"/>
              </a:rPr>
              <a:t></a:t>
            </a:r>
            <a:r>
              <a:rPr lang="fr-FR" dirty="0">
                <a:sym typeface="Wingdings"/>
              </a:rPr>
              <a:t>                    </a:t>
            </a:r>
            <a:r>
              <a:rPr lang="fr-FR" sz="2200" dirty="0">
                <a:sym typeface="Wingdings"/>
              </a:rPr>
              <a:t></a:t>
            </a:r>
            <a:br>
              <a:rPr lang="fr-FR" dirty="0"/>
            </a:br>
            <a:br>
              <a:rPr lang="fr-FR" dirty="0"/>
            </a:br>
            <a:br>
              <a:rPr lang="fr-FR" dirty="0"/>
            </a:br>
            <a:endParaRPr lang="fr-FR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868" y="1412776"/>
            <a:ext cx="2378292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438928"/>
            <a:ext cx="2376264" cy="4820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971600" y="2179568"/>
            <a:ext cx="1872208" cy="30963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>
            <a:off x="3635896" y="2204864"/>
            <a:ext cx="1872208" cy="30963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6300192" y="2204864"/>
            <a:ext cx="1944216" cy="30963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à coins arrondis 15"/>
          <p:cNvSpPr/>
          <p:nvPr/>
        </p:nvSpPr>
        <p:spPr>
          <a:xfrm>
            <a:off x="1043608" y="2348880"/>
            <a:ext cx="1728192" cy="1404156"/>
          </a:xfrm>
          <a:prstGeom prst="roundRect">
            <a:avLst/>
          </a:prstGeom>
          <a:solidFill>
            <a:srgbClr val="BCF69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dirty="0">
                <a:solidFill>
                  <a:schemeClr val="tx1"/>
                </a:solidFill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3707904" y="2323584"/>
            <a:ext cx="1728192" cy="1404156"/>
          </a:xfrm>
          <a:prstGeom prst="roundRect">
            <a:avLst/>
          </a:prstGeom>
          <a:solidFill>
            <a:srgbClr val="BCF69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dirty="0">
                <a:solidFill>
                  <a:schemeClr val="tx1"/>
                </a:solidFill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</a:p>
        </p:txBody>
      </p:sp>
      <p:sp>
        <p:nvSpPr>
          <p:cNvPr id="17" name="Rectangle à coins arrondis 16"/>
          <p:cNvSpPr/>
          <p:nvPr/>
        </p:nvSpPr>
        <p:spPr>
          <a:xfrm>
            <a:off x="6408204" y="2348880"/>
            <a:ext cx="1728192" cy="1404156"/>
          </a:xfrm>
          <a:prstGeom prst="roundRect">
            <a:avLst/>
          </a:prstGeom>
          <a:solidFill>
            <a:srgbClr val="BCF69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dirty="0">
                <a:solidFill>
                  <a:schemeClr val="tx1"/>
                </a:solidFill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</a:p>
        </p:txBody>
      </p:sp>
      <p:sp>
        <p:nvSpPr>
          <p:cNvPr id="18" name="Espace réservé du pied de page 4"/>
          <p:cNvSpPr>
            <a:spLocks noGrp="1"/>
          </p:cNvSpPr>
          <p:nvPr/>
        </p:nvSpPr>
        <p:spPr>
          <a:xfrm>
            <a:off x="107504" y="6309320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Groupe LTF - Université de Lorraine - Formabilis</a:t>
            </a:r>
          </a:p>
        </p:txBody>
      </p:sp>
    </p:spTree>
    <p:extLst>
      <p:ext uri="{BB962C8B-B14F-4D97-AF65-F5344CB8AC3E}">
        <p14:creationId xmlns:p14="http://schemas.microsoft.com/office/powerpoint/2010/main" val="1646271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523AB-EF88-46BF-AAE7-7AF15CF1DEB7}" type="slidenum">
              <a:rPr lang="fr-FR" smtClean="0"/>
              <a:t>16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11530" y="101307"/>
            <a:ext cx="7520940" cy="1119024"/>
          </a:xfrm>
        </p:spPr>
        <p:txBody>
          <a:bodyPr/>
          <a:lstStyle/>
          <a:p>
            <a:pPr algn="ctr"/>
            <a:r>
              <a:rPr lang="fr-FR" dirty="0">
                <a:solidFill>
                  <a:srgbClr val="0070C0"/>
                </a:solidFill>
              </a:rPr>
              <a:t>J</a:t>
            </a:r>
            <a:r>
              <a:rPr lang="fr-FR" sz="2400" dirty="0"/>
              <a:t>e sais retrouver la cohérence d’un texte formel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5508104" y="1008191"/>
            <a:ext cx="576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6012160" y="1122322"/>
            <a:ext cx="2026940" cy="496097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lnSpc>
                <a:spcPct val="250000"/>
              </a:lnSpc>
              <a:buFont typeface="Wingdings"/>
              <a:buChar char="m"/>
            </a:pPr>
            <a:r>
              <a:rPr lang="fr-FR" dirty="0">
                <a:solidFill>
                  <a:schemeClr val="tx1"/>
                </a:solidFill>
              </a:rPr>
              <a:t>prise</a:t>
            </a:r>
          </a:p>
          <a:p>
            <a:pPr marL="285750" indent="-285750" algn="ctr">
              <a:lnSpc>
                <a:spcPct val="250000"/>
              </a:lnSpc>
              <a:buFont typeface="Wingdings"/>
              <a:buChar char="m"/>
            </a:pPr>
            <a:r>
              <a:rPr lang="fr-FR" dirty="0">
                <a:solidFill>
                  <a:schemeClr val="tx1"/>
                </a:solidFill>
                <a:sym typeface="Wingdings"/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erdf</a:t>
            </a:r>
            <a:endParaRPr lang="fr-FR" dirty="0">
              <a:solidFill>
                <a:schemeClr val="tx1"/>
              </a:solidFill>
            </a:endParaRPr>
          </a:p>
          <a:p>
            <a:pPr marL="285750" indent="-285750" algn="ctr">
              <a:lnSpc>
                <a:spcPct val="250000"/>
              </a:lnSpc>
              <a:buFont typeface="Wingdings"/>
              <a:buChar char="m"/>
            </a:pPr>
            <a:r>
              <a:rPr lang="fr-FR" dirty="0">
                <a:solidFill>
                  <a:schemeClr val="tx1"/>
                </a:solidFill>
              </a:rPr>
              <a:t>électricité</a:t>
            </a:r>
          </a:p>
          <a:p>
            <a:pPr marL="285750" indent="-285750" algn="ctr">
              <a:lnSpc>
                <a:spcPct val="250000"/>
              </a:lnSpc>
              <a:buFont typeface="Wingdings"/>
              <a:buChar char="m"/>
            </a:pPr>
            <a:r>
              <a:rPr lang="fr-FR" dirty="0">
                <a:solidFill>
                  <a:schemeClr val="tx1"/>
                </a:solidFill>
              </a:rPr>
              <a:t>Février</a:t>
            </a:r>
          </a:p>
          <a:p>
            <a:pPr marL="285750" indent="-285750" algn="ctr">
              <a:lnSpc>
                <a:spcPct val="250000"/>
              </a:lnSpc>
              <a:buFont typeface="Wingdings"/>
              <a:buChar char="m"/>
            </a:pPr>
            <a:r>
              <a:rPr lang="fr-FR" dirty="0">
                <a:solidFill>
                  <a:schemeClr val="tx1"/>
                </a:solidFill>
              </a:rPr>
              <a:t>Courant</a:t>
            </a:r>
          </a:p>
          <a:p>
            <a:pPr marL="285750" indent="-285750" algn="ctr">
              <a:lnSpc>
                <a:spcPct val="250000"/>
              </a:lnSpc>
              <a:buFont typeface="Wingdings"/>
              <a:buChar char="m"/>
            </a:pPr>
            <a:r>
              <a:rPr lang="fr-FR" dirty="0">
                <a:solidFill>
                  <a:schemeClr val="tx1"/>
                </a:solidFill>
              </a:rPr>
              <a:t>Horaires</a:t>
            </a:r>
          </a:p>
          <a:p>
            <a:pPr marL="285750" indent="-285750" algn="ctr">
              <a:lnSpc>
                <a:spcPct val="250000"/>
              </a:lnSpc>
              <a:buFont typeface="Wingdings"/>
              <a:buChar char="m"/>
            </a:pPr>
            <a:r>
              <a:rPr lang="fr-FR" dirty="0">
                <a:solidFill>
                  <a:schemeClr val="tx1"/>
                </a:solidFill>
              </a:rPr>
              <a:t>affichage  </a:t>
            </a:r>
          </a:p>
          <a:p>
            <a:pPr marL="285750" indent="-285750" algn="ctr">
              <a:lnSpc>
                <a:spcPct val="250000"/>
              </a:lnSpc>
              <a:buFont typeface="Wingdings"/>
              <a:buChar char="m"/>
            </a:pP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" name="Ellipse 3"/>
          <p:cNvSpPr/>
          <p:nvPr/>
        </p:nvSpPr>
        <p:spPr>
          <a:xfrm>
            <a:off x="4211960" y="2930664"/>
            <a:ext cx="144016" cy="1440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/>
          <p:cNvSpPr/>
          <p:nvPr/>
        </p:nvSpPr>
        <p:spPr>
          <a:xfrm>
            <a:off x="4211960" y="3429000"/>
            <a:ext cx="144016" cy="1440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82553"/>
            <a:ext cx="4930125" cy="5518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lipse 4"/>
          <p:cNvSpPr/>
          <p:nvPr/>
        </p:nvSpPr>
        <p:spPr>
          <a:xfrm>
            <a:off x="4572000" y="3074680"/>
            <a:ext cx="216024" cy="2103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5508104" y="4403214"/>
            <a:ext cx="216024" cy="2103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1979712" y="4653136"/>
            <a:ext cx="216024" cy="2103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1979712" y="4941168"/>
            <a:ext cx="216024" cy="2103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1979712" y="5229200"/>
            <a:ext cx="216024" cy="2103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4582284" y="3741762"/>
            <a:ext cx="216024" cy="2103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space réservé du pied de page 4"/>
          <p:cNvSpPr>
            <a:spLocks noGrp="1"/>
          </p:cNvSpPr>
          <p:nvPr/>
        </p:nvSpPr>
        <p:spPr>
          <a:xfrm>
            <a:off x="5940152" y="6312216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Groupe LTF - Université de Lorraine - Formabilis</a:t>
            </a:r>
          </a:p>
        </p:txBody>
      </p:sp>
    </p:spTree>
    <p:extLst>
      <p:ext uri="{BB962C8B-B14F-4D97-AF65-F5344CB8AC3E}">
        <p14:creationId xmlns:p14="http://schemas.microsoft.com/office/powerpoint/2010/main" val="5538373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523AB-EF88-46BF-AAE7-7AF15CF1DEB7}" type="slidenum">
              <a:rPr lang="fr-FR" smtClean="0"/>
              <a:t>17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10800000" flipV="1">
            <a:off x="421196" y="476672"/>
            <a:ext cx="8229600" cy="936104"/>
          </a:xfrm>
        </p:spPr>
        <p:txBody>
          <a:bodyPr>
            <a:normAutofit/>
          </a:bodyPr>
          <a:lstStyle/>
          <a:p>
            <a:pPr algn="ctr"/>
            <a:r>
              <a:rPr lang="fr-FR" dirty="0">
                <a:solidFill>
                  <a:srgbClr val="0070C0"/>
                </a:solidFill>
              </a:rPr>
              <a:t>J</a:t>
            </a:r>
            <a:r>
              <a:rPr lang="fr-FR" dirty="0"/>
              <a:t>e sais rédiger un texte simple</a:t>
            </a:r>
          </a:p>
        </p:txBody>
      </p:sp>
      <p:pic>
        <p:nvPicPr>
          <p:cNvPr id="4" name="Picture 2" descr="http://ekladata.com/wbdotm_269aNxfYVCTSa-KXHpr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68" y="2060848"/>
            <a:ext cx="7735026" cy="388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à coins arrondis 4"/>
          <p:cNvSpPr/>
          <p:nvPr/>
        </p:nvSpPr>
        <p:spPr>
          <a:xfrm>
            <a:off x="971600" y="4002968"/>
            <a:ext cx="5976664" cy="65016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/>
        </p:nvSpPr>
        <p:spPr>
          <a:xfrm>
            <a:off x="173241" y="6237312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Groupe LTF - Université de Lorraine - Formabilis</a:t>
            </a:r>
          </a:p>
        </p:txBody>
      </p:sp>
    </p:spTree>
    <p:extLst>
      <p:ext uri="{BB962C8B-B14F-4D97-AF65-F5344CB8AC3E}">
        <p14:creationId xmlns:p14="http://schemas.microsoft.com/office/powerpoint/2010/main" val="3093523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5211" y="2492896"/>
            <a:ext cx="7560840" cy="3672408"/>
          </a:xfrm>
          <a:noFill/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endParaRPr lang="fr-FR" sz="1400" b="1" dirty="0"/>
          </a:p>
          <a:p>
            <a:pPr marL="0" indent="0">
              <a:buNone/>
            </a:pPr>
            <a:r>
              <a:rPr lang="fr-FR" sz="1400" b="1" dirty="0"/>
              <a:t>1. La personne téléphone à …</a:t>
            </a:r>
          </a:p>
          <a:p>
            <a:pPr marL="0" indent="0"/>
            <a:endParaRPr lang="fr-FR" sz="1400" b="1" dirty="0"/>
          </a:p>
          <a:p>
            <a:pPr marL="0" indent="0">
              <a:buNone/>
            </a:pPr>
            <a:r>
              <a:rPr lang="fr-FR" sz="1200" b="0" dirty="0">
                <a:sym typeface="Wingdings"/>
              </a:rPr>
              <a:t> 	                                                                                                             </a:t>
            </a:r>
          </a:p>
          <a:p>
            <a:pPr marL="0" indent="0">
              <a:buNone/>
            </a:pPr>
            <a:endParaRPr lang="fr-FR" sz="1200" b="0" dirty="0">
              <a:sym typeface="Wingdings"/>
            </a:endParaRPr>
          </a:p>
          <a:p>
            <a:pPr marL="0" indent="0">
              <a:buNone/>
            </a:pPr>
            <a:endParaRPr lang="fr-FR" sz="1200" b="0" dirty="0">
              <a:sym typeface="Wingdings"/>
            </a:endParaRPr>
          </a:p>
          <a:p>
            <a:pPr marL="0" indent="0">
              <a:buNone/>
            </a:pPr>
            <a:endParaRPr lang="fr-FR" sz="1200" b="0" dirty="0">
              <a:sym typeface="Wingdings"/>
            </a:endParaRPr>
          </a:p>
          <a:p>
            <a:pPr marL="0" indent="0">
              <a:buNone/>
            </a:pPr>
            <a:endParaRPr lang="fr-FR" sz="1200" b="0" dirty="0">
              <a:sym typeface="Wingdings"/>
            </a:endParaRPr>
          </a:p>
          <a:p>
            <a:pPr marL="0" indent="0">
              <a:buNone/>
            </a:pPr>
            <a:endParaRPr lang="fr-FR" sz="1200" b="0" dirty="0">
              <a:sym typeface="Wingdings"/>
            </a:endParaRPr>
          </a:p>
          <a:p>
            <a:pPr marL="0" indent="0">
              <a:buNone/>
            </a:pPr>
            <a:endParaRPr lang="fr-FR" sz="1400" dirty="0">
              <a:sym typeface="Wingdings"/>
            </a:endParaRPr>
          </a:p>
          <a:p>
            <a:pPr marL="0" indent="0">
              <a:buNone/>
            </a:pPr>
            <a:r>
              <a:rPr lang="fr-FR" sz="1400" b="1" dirty="0">
                <a:sym typeface="Wingdings"/>
              </a:rPr>
              <a:t>2. </a:t>
            </a:r>
            <a:r>
              <a:rPr lang="fr-FR" sz="1400" b="1" dirty="0"/>
              <a:t>La personne souhaite</a:t>
            </a:r>
            <a:endParaRPr lang="fr-FR" sz="1200" b="1" u="sng" dirty="0"/>
          </a:p>
          <a:p>
            <a:pPr marL="0" indent="0">
              <a:buNone/>
            </a:pPr>
            <a:r>
              <a:rPr lang="fr-FR" sz="1400" b="1" dirty="0">
                <a:sym typeface="Wingdings"/>
              </a:rPr>
              <a:t>	</a:t>
            </a:r>
            <a:r>
              <a:rPr lang="fr-FR" sz="1200" b="0" dirty="0">
                <a:sym typeface="Wingdings"/>
              </a:rPr>
              <a:t> prendre des renseignements</a:t>
            </a:r>
          </a:p>
          <a:p>
            <a:pPr marL="0" indent="0">
              <a:buNone/>
            </a:pPr>
            <a:r>
              <a:rPr lang="fr-FR" sz="1200" b="0" dirty="0">
                <a:sym typeface="Wingdings"/>
              </a:rPr>
              <a:t>	 donner une information</a:t>
            </a:r>
          </a:p>
          <a:p>
            <a:pPr marL="0" indent="0">
              <a:buNone/>
            </a:pPr>
            <a:r>
              <a:rPr lang="fr-FR" sz="1200" b="0" dirty="0">
                <a:sym typeface="Wingdings"/>
              </a:rPr>
              <a:t>	 acheter quelque chose</a:t>
            </a:r>
            <a:endParaRPr lang="fr-FR" sz="1200" b="0" dirty="0"/>
          </a:p>
          <a:p>
            <a:pPr marL="0" indent="0">
              <a:buNone/>
            </a:pPr>
            <a:endParaRPr lang="fr-FR" sz="1400" b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523AB-EF88-46BF-AAE7-7AF15CF1DEB7}" type="slidenum">
              <a:rPr lang="fr-FR" smtClean="0"/>
              <a:t>2</a:t>
            </a:fld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76864" cy="795144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400" b="1" dirty="0">
                <a:solidFill>
                  <a:srgbClr val="0070C0"/>
                </a:solidFill>
              </a:rPr>
              <a:t>J</a:t>
            </a:r>
            <a:r>
              <a:rPr lang="fr-FR" sz="2800" dirty="0"/>
              <a:t>e peux comprendre des expressions très courantes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284984"/>
            <a:ext cx="1769494" cy="1416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284984"/>
            <a:ext cx="1815455" cy="1416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291767"/>
            <a:ext cx="1812241" cy="1416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space réservé du pied de page 4"/>
          <p:cNvSpPr>
            <a:spLocks noGrp="1"/>
          </p:cNvSpPr>
          <p:nvPr/>
        </p:nvSpPr>
        <p:spPr>
          <a:xfrm>
            <a:off x="323528" y="6309320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Groupe LTF - Université de Lorraine - Formabilis</a:t>
            </a:r>
          </a:p>
        </p:txBody>
      </p:sp>
    </p:spTree>
    <p:extLst>
      <p:ext uri="{BB962C8B-B14F-4D97-AF65-F5344CB8AC3E}">
        <p14:creationId xmlns:p14="http://schemas.microsoft.com/office/powerpoint/2010/main" val="1426959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2132856"/>
            <a:ext cx="8496944" cy="4032448"/>
          </a:xfrm>
          <a:noFill/>
          <a:ln>
            <a:solidFill>
              <a:schemeClr val="accent1"/>
            </a:solidFill>
          </a:ln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fr-FR" sz="25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fr-FR" sz="5600" b="1" u="sng" dirty="0">
                <a:solidFill>
                  <a:srgbClr val="FF0000"/>
                </a:solidFill>
              </a:rPr>
              <a:t>Activité 1 </a:t>
            </a:r>
            <a:endParaRPr lang="fr-FR" sz="56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sz="1600" dirty="0"/>
          </a:p>
          <a:p>
            <a:pPr marL="0" indent="0">
              <a:buNone/>
            </a:pPr>
            <a:endParaRPr lang="fr-FR" sz="2800" dirty="0">
              <a:sym typeface="Wingdings"/>
            </a:endParaRPr>
          </a:p>
          <a:p>
            <a:pPr marL="0" indent="0">
              <a:buNone/>
            </a:pPr>
            <a:endParaRPr lang="fr-FR" sz="2800" dirty="0">
              <a:sym typeface="Wingdings"/>
            </a:endParaRPr>
          </a:p>
          <a:p>
            <a:pPr marL="0" indent="0"/>
            <a:endParaRPr lang="fr-FR" sz="2800" dirty="0">
              <a:sym typeface="Wingdings"/>
            </a:endParaRPr>
          </a:p>
          <a:p>
            <a:pPr marL="0" indent="0">
              <a:lnSpc>
                <a:spcPct val="120000"/>
              </a:lnSpc>
            </a:pPr>
            <a:endParaRPr lang="fr-FR" sz="4000" dirty="0">
              <a:sym typeface="Wingdings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fr-FR" sz="11200" dirty="0">
                <a:sym typeface="Wingdings"/>
              </a:rPr>
              <a:t> 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r-FR" sz="11200" dirty="0">
                <a:sym typeface="Wingdings"/>
              </a:rPr>
              <a:t>    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r-FR" sz="11200" dirty="0">
                <a:sym typeface="Wingdings"/>
              </a:rPr>
              <a:t>                                                                                         </a:t>
            </a:r>
            <a:endParaRPr lang="fr-FR" sz="11200" dirty="0"/>
          </a:p>
          <a:p>
            <a:pPr marL="0" indent="0">
              <a:buNone/>
            </a:pPr>
            <a:endParaRPr lang="fr-FR" sz="5600" b="1" u="sng" dirty="0"/>
          </a:p>
          <a:p>
            <a:pPr marL="0" indent="0">
              <a:buNone/>
            </a:pPr>
            <a:r>
              <a:rPr lang="fr-FR" sz="5600" b="1" u="sng" dirty="0">
                <a:solidFill>
                  <a:srgbClr val="FF0000"/>
                </a:solidFill>
              </a:rPr>
              <a:t>Activité 2</a:t>
            </a:r>
          </a:p>
          <a:p>
            <a:pPr marL="0" indent="0">
              <a:buNone/>
            </a:pPr>
            <a:endParaRPr lang="fr-FR" sz="5600" b="1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r-FR" sz="5600" dirty="0"/>
              <a:t>Le cabinet dentaire est</a:t>
            </a:r>
            <a:r>
              <a:rPr lang="fr-FR" sz="5600" b="0" dirty="0"/>
              <a:t> :  			</a:t>
            </a:r>
            <a:r>
              <a:rPr lang="fr-FR" sz="5600" dirty="0"/>
              <a:t>Dans cette situation  </a:t>
            </a:r>
            <a:r>
              <a:rPr lang="fr-FR" sz="5600" b="0" dirty="0"/>
              <a:t>: </a:t>
            </a:r>
          </a:p>
          <a:p>
            <a:pPr marL="0" indent="0">
              <a:buNone/>
            </a:pPr>
            <a:r>
              <a:rPr lang="fr-FR" sz="4800" b="0" dirty="0">
                <a:sym typeface="Wingdings"/>
              </a:rPr>
              <a:t>	</a:t>
            </a:r>
            <a:r>
              <a:rPr lang="fr-FR" sz="5600" dirty="0">
                <a:sym typeface="Wingdings"/>
              </a:rPr>
              <a:t> </a:t>
            </a:r>
            <a:r>
              <a:rPr lang="fr-FR" sz="4800" b="0" dirty="0">
                <a:sym typeface="Wingdings"/>
              </a:rPr>
              <a:t>ouvert tous les jours  				 je dois laisser un message</a:t>
            </a:r>
          </a:p>
          <a:p>
            <a:pPr marL="0" indent="0">
              <a:buNone/>
            </a:pPr>
            <a:r>
              <a:rPr lang="fr-FR" sz="4800" b="0" dirty="0">
                <a:sym typeface="Wingdings"/>
              </a:rPr>
              <a:t>	 ouvert le mercredi après midi et le jeudi matin 		  je peux laisser un message</a:t>
            </a:r>
          </a:p>
          <a:p>
            <a:pPr marL="0" indent="0">
              <a:buNone/>
            </a:pPr>
            <a:r>
              <a:rPr lang="fr-FR" sz="4800" b="0" dirty="0">
                <a:sym typeface="Wingdings"/>
              </a:rPr>
              <a:t>	 fermé le mercredi après midi et le jeudi matin		  je ne peux pas laisser un message</a:t>
            </a:r>
          </a:p>
          <a:p>
            <a:pPr marL="0" indent="0"/>
            <a:endParaRPr lang="fr-FR" sz="4800" b="0" dirty="0"/>
          </a:p>
          <a:p>
            <a:pPr marL="0" indent="0">
              <a:buNone/>
            </a:pPr>
            <a:endParaRPr lang="fr-FR" sz="1200" dirty="0"/>
          </a:p>
          <a:p>
            <a:pPr marL="0" indent="0">
              <a:buNone/>
            </a:pPr>
            <a:endParaRPr lang="fr-FR" sz="1200" dirty="0"/>
          </a:p>
          <a:p>
            <a:pPr marL="0" indent="0">
              <a:buNone/>
            </a:pPr>
            <a:endParaRPr lang="fr-FR" sz="1600" dirty="0"/>
          </a:p>
          <a:p>
            <a:pPr marL="0" indent="0">
              <a:buNone/>
            </a:pPr>
            <a:endParaRPr lang="fr-FR" sz="1600" dirty="0"/>
          </a:p>
          <a:p>
            <a:pPr marL="0" indent="0">
              <a:buNone/>
            </a:pPr>
            <a:endParaRPr lang="fr-FR" sz="1600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523AB-EF88-46BF-AAE7-7AF15CF1DEB7}" type="slidenum">
              <a:rPr lang="fr-FR" smtClean="0"/>
              <a:t>3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>
            <a:normAutofit fontScale="90000"/>
          </a:bodyPr>
          <a:lstStyle/>
          <a:p>
            <a:pPr algn="ctr"/>
            <a:br>
              <a:rPr lang="fr-FR" sz="3200" dirty="0"/>
            </a:br>
            <a:br>
              <a:rPr lang="fr-FR" sz="3200" dirty="0"/>
            </a:br>
            <a:br>
              <a:rPr lang="fr-FR" sz="3200" dirty="0"/>
            </a:br>
            <a:r>
              <a:rPr lang="fr-FR" sz="4400" b="1" dirty="0">
                <a:solidFill>
                  <a:srgbClr val="0070C0"/>
                </a:solidFill>
              </a:rPr>
              <a:t>J</a:t>
            </a:r>
            <a:r>
              <a:rPr lang="fr-FR" sz="2700" dirty="0"/>
              <a:t>e peux comprendre des informations temporelles et spatiales à l’aide d’adverbes courants</a:t>
            </a:r>
            <a:br>
              <a:rPr lang="fr-FR" sz="3100" dirty="0"/>
            </a:br>
            <a:br>
              <a:rPr lang="fr-FR" sz="1300" dirty="0"/>
            </a:br>
            <a:br>
              <a:rPr lang="fr-FR" sz="3200" dirty="0"/>
            </a:br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75" y="2712675"/>
            <a:ext cx="1349670" cy="118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301" y="2675112"/>
            <a:ext cx="1602826" cy="1181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652" y="2696814"/>
            <a:ext cx="1650500" cy="1155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999" y="2675111"/>
            <a:ext cx="1669294" cy="1177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3477" y="2675112"/>
            <a:ext cx="1560998" cy="1181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Espace réservé du pied de page 4"/>
          <p:cNvSpPr>
            <a:spLocks noGrp="1"/>
          </p:cNvSpPr>
          <p:nvPr/>
        </p:nvSpPr>
        <p:spPr>
          <a:xfrm>
            <a:off x="179512" y="6309320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Groupe LTF - Université de Lorraine - Formabilis</a:t>
            </a:r>
          </a:p>
        </p:txBody>
      </p:sp>
    </p:spTree>
    <p:extLst>
      <p:ext uri="{BB962C8B-B14F-4D97-AF65-F5344CB8AC3E}">
        <p14:creationId xmlns:p14="http://schemas.microsoft.com/office/powerpoint/2010/main" val="1433616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27584" y="1988840"/>
            <a:ext cx="7520940" cy="3888432"/>
          </a:xfrm>
          <a:noFill/>
          <a:ln>
            <a:solidFill>
              <a:schemeClr val="accent1"/>
            </a:solidFill>
          </a:ln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fr-FR" b="1" u="sng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fr-FR" sz="1800" b="1" dirty="0"/>
              <a:t> </a:t>
            </a:r>
            <a:endParaRPr lang="fr-FR" sz="1800" u="sng" dirty="0"/>
          </a:p>
          <a:p>
            <a:pPr marL="0" indent="0">
              <a:buNone/>
            </a:pPr>
            <a:r>
              <a:rPr lang="fr-FR" sz="5600" dirty="0"/>
              <a:t>1. Je peux entendre ce message :</a:t>
            </a:r>
          </a:p>
          <a:p>
            <a:pPr marL="0" indent="0">
              <a:buNone/>
            </a:pPr>
            <a:endParaRPr lang="fr-FR" sz="5600" dirty="0"/>
          </a:p>
          <a:p>
            <a:pPr marL="0" indent="0">
              <a:buNone/>
            </a:pPr>
            <a:r>
              <a:rPr lang="fr-FR" sz="4800" b="0" dirty="0">
                <a:sym typeface="Wingdings"/>
              </a:rPr>
              <a:t> 	                                                    		</a:t>
            </a:r>
            <a:r>
              <a:rPr lang="fr-FR" sz="4800" dirty="0">
                <a:sym typeface="Wingdings"/>
              </a:rPr>
              <a:t>        </a:t>
            </a:r>
            <a:endParaRPr lang="fr-FR" sz="4800" b="0" dirty="0">
              <a:sym typeface="Wingdings"/>
            </a:endParaRPr>
          </a:p>
          <a:p>
            <a:pPr marL="0" indent="0"/>
            <a:endParaRPr lang="fr-FR" sz="4800" dirty="0">
              <a:sym typeface="Wingdings"/>
            </a:endParaRPr>
          </a:p>
          <a:p>
            <a:pPr marL="0" indent="0"/>
            <a:endParaRPr lang="fr-FR" sz="4800" dirty="0">
              <a:sym typeface="Wingdings"/>
            </a:endParaRPr>
          </a:p>
          <a:p>
            <a:pPr marL="0" indent="0"/>
            <a:endParaRPr lang="fr-FR" sz="4800" dirty="0">
              <a:sym typeface="Wingdings"/>
            </a:endParaRPr>
          </a:p>
          <a:p>
            <a:pPr marL="0" indent="0"/>
            <a:endParaRPr lang="fr-FR" sz="4800" dirty="0">
              <a:sym typeface="Wingdings"/>
            </a:endParaRPr>
          </a:p>
          <a:p>
            <a:pPr marL="0" indent="0"/>
            <a:endParaRPr lang="fr-FR" sz="4800" dirty="0">
              <a:sym typeface="Wingdings"/>
            </a:endParaRPr>
          </a:p>
          <a:p>
            <a:pPr marL="0" indent="0"/>
            <a:endParaRPr lang="fr-FR" sz="4800" dirty="0">
              <a:sym typeface="Wingdings"/>
            </a:endParaRPr>
          </a:p>
          <a:p>
            <a:pPr marL="0" indent="0">
              <a:buNone/>
            </a:pPr>
            <a:endParaRPr lang="fr-FR" sz="5600" dirty="0"/>
          </a:p>
          <a:p>
            <a:pPr marL="0" indent="0">
              <a:buNone/>
            </a:pPr>
            <a:endParaRPr lang="fr-FR" sz="5600" dirty="0"/>
          </a:p>
          <a:p>
            <a:pPr marL="0" indent="0">
              <a:buNone/>
            </a:pPr>
            <a:endParaRPr lang="fr-FR" sz="5600" dirty="0"/>
          </a:p>
          <a:p>
            <a:pPr marL="0" indent="0">
              <a:buNone/>
            </a:pPr>
            <a:r>
              <a:rPr lang="fr-FR" sz="5600" dirty="0"/>
              <a:t>2. D’où vient ce train</a:t>
            </a:r>
          </a:p>
          <a:p>
            <a:pPr marL="0" indent="0"/>
            <a:endParaRPr lang="fr-FR" sz="4800" u="sng" dirty="0"/>
          </a:p>
          <a:p>
            <a:pPr marL="0" indent="0">
              <a:buNone/>
            </a:pPr>
            <a:r>
              <a:rPr lang="fr-FR" sz="4800" dirty="0">
                <a:sym typeface="Wingdings"/>
              </a:rPr>
              <a:t>	</a:t>
            </a:r>
            <a:r>
              <a:rPr lang="fr-FR" sz="4800" b="0" dirty="0">
                <a:sym typeface="Wingdings"/>
              </a:rPr>
              <a:t> de Giraumont</a:t>
            </a:r>
          </a:p>
          <a:p>
            <a:pPr marL="0" indent="0">
              <a:buNone/>
            </a:pPr>
            <a:r>
              <a:rPr lang="fr-FR" sz="4800" b="0" dirty="0">
                <a:sym typeface="Wingdings"/>
              </a:rPr>
              <a:t>	 de Remiremont</a:t>
            </a:r>
          </a:p>
          <a:p>
            <a:pPr marL="0" indent="0">
              <a:buNone/>
            </a:pPr>
            <a:r>
              <a:rPr lang="fr-FR" sz="4800" b="0" dirty="0">
                <a:sym typeface="Wingdings"/>
              </a:rPr>
              <a:t>	 de Thionville</a:t>
            </a:r>
          </a:p>
          <a:p>
            <a:pPr marL="0" indent="0"/>
            <a:endParaRPr lang="fr-FR" sz="4800" dirty="0"/>
          </a:p>
          <a:p>
            <a:pPr marL="0" indent="0"/>
            <a:endParaRPr lang="fr-FR" sz="4800" b="0" dirty="0"/>
          </a:p>
          <a:p>
            <a:pPr marL="0" indent="0"/>
            <a:r>
              <a:rPr lang="fr-FR" sz="1800" dirty="0">
                <a:sym typeface="Wingdings"/>
              </a:rPr>
              <a:t>	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523AB-EF88-46BF-AAE7-7AF15CF1DEB7}" type="slidenum">
              <a:rPr lang="fr-FR" smtClean="0"/>
              <a:t>4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sz="4800" b="1" dirty="0">
                <a:solidFill>
                  <a:srgbClr val="0070C0"/>
                </a:solidFill>
              </a:rPr>
              <a:t>J</a:t>
            </a:r>
            <a:r>
              <a:rPr lang="fr-FR" dirty="0"/>
              <a:t>e peux comprendre des annonces </a:t>
            </a:r>
            <a:br>
              <a:rPr lang="fr-FR" dirty="0"/>
            </a:br>
            <a:r>
              <a:rPr lang="fr-FR" dirty="0"/>
              <a:t>et des instructions simples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540819"/>
            <a:ext cx="1584176" cy="148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575058"/>
            <a:ext cx="1676400" cy="1487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591960"/>
            <a:ext cx="1869895" cy="1487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Espace réservé du pied de page 4"/>
          <p:cNvSpPr>
            <a:spLocks noGrp="1"/>
          </p:cNvSpPr>
          <p:nvPr/>
        </p:nvSpPr>
        <p:spPr>
          <a:xfrm>
            <a:off x="230382" y="6237312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Groupe LTF - Université de Lorraine - Formabilis</a:t>
            </a:r>
          </a:p>
        </p:txBody>
      </p:sp>
    </p:spTree>
    <p:extLst>
      <p:ext uri="{BB962C8B-B14F-4D97-AF65-F5344CB8AC3E}">
        <p14:creationId xmlns:p14="http://schemas.microsoft.com/office/powerpoint/2010/main" val="4284993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27584" y="1772816"/>
            <a:ext cx="7520940" cy="4104456"/>
          </a:xfrm>
          <a:noFill/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1400" b="1" u="sng" dirty="0">
                <a:solidFill>
                  <a:srgbClr val="0070C0"/>
                </a:solidFill>
              </a:rPr>
              <a:t> </a:t>
            </a:r>
            <a:endParaRPr lang="fr-FR" sz="1400" b="1" u="sng" dirty="0"/>
          </a:p>
          <a:p>
            <a:pPr marL="0" indent="0">
              <a:buNone/>
            </a:pPr>
            <a:r>
              <a:rPr lang="fr-FR" sz="1400" dirty="0"/>
              <a:t>1. Si vous entendez ce message, vous êtes : </a:t>
            </a:r>
          </a:p>
          <a:p>
            <a:pPr marL="0" indent="0">
              <a:buNone/>
            </a:pPr>
            <a:endParaRPr lang="fr-FR" sz="1400" dirty="0">
              <a:sym typeface="Wingdings"/>
            </a:endParaRPr>
          </a:p>
          <a:p>
            <a:pPr marL="0" indent="0">
              <a:buNone/>
            </a:pPr>
            <a:r>
              <a:rPr lang="fr-FR" sz="1200" b="0" dirty="0">
                <a:sym typeface="Wingdings"/>
              </a:rPr>
              <a:t>  		             	      		           </a:t>
            </a:r>
          </a:p>
          <a:p>
            <a:pPr marL="0" indent="0">
              <a:buNone/>
            </a:pPr>
            <a:endParaRPr lang="fr-FR" sz="1400" b="0" dirty="0"/>
          </a:p>
          <a:p>
            <a:pPr marL="0" indent="0">
              <a:buNone/>
            </a:pPr>
            <a:r>
              <a:rPr lang="fr-FR" sz="1400" dirty="0"/>
              <a:t>				</a:t>
            </a:r>
          </a:p>
          <a:p>
            <a:pPr marL="0" indent="0">
              <a:buNone/>
            </a:pPr>
            <a:endParaRPr lang="fr-FR" sz="1400" dirty="0"/>
          </a:p>
          <a:p>
            <a:pPr marL="0" indent="0">
              <a:buNone/>
            </a:pPr>
            <a:endParaRPr lang="fr-FR" sz="1400" dirty="0"/>
          </a:p>
          <a:p>
            <a:pPr marL="0" indent="0">
              <a:buNone/>
            </a:pPr>
            <a:endParaRPr lang="fr-FR" sz="1400" dirty="0"/>
          </a:p>
          <a:p>
            <a:pPr marL="0" indent="0">
              <a:buNone/>
            </a:pPr>
            <a:endParaRPr lang="fr-FR" sz="1400" dirty="0"/>
          </a:p>
          <a:p>
            <a:pPr marL="0" indent="0">
              <a:buNone/>
            </a:pPr>
            <a:endParaRPr lang="fr-FR" sz="1400" dirty="0"/>
          </a:p>
          <a:p>
            <a:pPr marL="0" indent="0">
              <a:buNone/>
            </a:pPr>
            <a:r>
              <a:rPr lang="fr-FR" sz="1400" dirty="0"/>
              <a:t>2. Si je souhaite consulter mon dossier, je dois</a:t>
            </a:r>
          </a:p>
          <a:p>
            <a:pPr marL="0" indent="0">
              <a:buNone/>
            </a:pPr>
            <a:r>
              <a:rPr lang="fr-FR" sz="1400" b="1" dirty="0">
                <a:sym typeface="Wingdings"/>
              </a:rPr>
              <a:t>	</a:t>
            </a:r>
            <a:r>
              <a:rPr lang="fr-FR" sz="1200" b="0" dirty="0">
                <a:sym typeface="Wingdings"/>
              </a:rPr>
              <a:t> donner mon numéro de téléphone</a:t>
            </a:r>
          </a:p>
          <a:p>
            <a:pPr marL="0" indent="0">
              <a:buNone/>
            </a:pPr>
            <a:r>
              <a:rPr lang="fr-FR" sz="1200" b="0" dirty="0">
                <a:sym typeface="Wingdings"/>
              </a:rPr>
              <a:t>	 prendre rendez vous	</a:t>
            </a:r>
          </a:p>
          <a:p>
            <a:pPr marL="0" indent="0">
              <a:buNone/>
            </a:pPr>
            <a:r>
              <a:rPr lang="fr-FR" sz="1200" b="0" dirty="0">
                <a:sym typeface="Wingdings"/>
              </a:rPr>
              <a:t>	 donner mon numéro d’allocataire</a:t>
            </a:r>
            <a:endParaRPr lang="fr-FR" sz="1200" b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523AB-EF88-46BF-AAE7-7AF15CF1DEB7}" type="slidenum">
              <a:rPr lang="fr-FR" smtClean="0"/>
              <a:t>5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sz="4400" b="1" dirty="0">
                <a:solidFill>
                  <a:srgbClr val="0070C0"/>
                </a:solidFill>
              </a:rPr>
              <a:t>J</a:t>
            </a:r>
            <a:r>
              <a:rPr lang="fr-FR" dirty="0"/>
              <a:t>e peux comprendre </a:t>
            </a:r>
            <a:br>
              <a:rPr lang="fr-FR" dirty="0"/>
            </a:br>
            <a:r>
              <a:rPr lang="fr-FR" dirty="0"/>
              <a:t>et appliquer une consigne  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025" y="2924944"/>
            <a:ext cx="858980" cy="1229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982" y="2924943"/>
            <a:ext cx="805842" cy="122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858436"/>
            <a:ext cx="2160240" cy="1506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858435"/>
            <a:ext cx="1800200" cy="1506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Espace réservé du pied de page 4"/>
          <p:cNvSpPr>
            <a:spLocks noGrp="1"/>
          </p:cNvSpPr>
          <p:nvPr/>
        </p:nvSpPr>
        <p:spPr>
          <a:xfrm>
            <a:off x="218659" y="616530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Groupe LTF - Université de Lorraine - Formabilis</a:t>
            </a:r>
          </a:p>
        </p:txBody>
      </p:sp>
    </p:spTree>
    <p:extLst>
      <p:ext uri="{BB962C8B-B14F-4D97-AF65-F5344CB8AC3E}">
        <p14:creationId xmlns:p14="http://schemas.microsoft.com/office/powerpoint/2010/main" val="1268363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560" y="1315058"/>
            <a:ext cx="3143974" cy="2355676"/>
          </a:xfrm>
          <a:ln>
            <a:solidFill>
              <a:schemeClr val="tx1"/>
            </a:solidFill>
          </a:ln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523AB-EF88-46BF-AAE7-7AF15CF1DEB7}" type="slidenum">
              <a:rPr lang="fr-FR" smtClean="0"/>
              <a:t>6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498384"/>
          </a:xfrm>
        </p:spPr>
        <p:txBody>
          <a:bodyPr>
            <a:normAutofit fontScale="90000"/>
          </a:bodyPr>
          <a:lstStyle/>
          <a:p>
            <a:pPr algn="ctr"/>
            <a:br>
              <a:rPr lang="fr-FR" dirty="0">
                <a:solidFill>
                  <a:srgbClr val="0070C0"/>
                </a:solidFill>
              </a:rPr>
            </a:br>
            <a:r>
              <a:rPr lang="fr-FR" dirty="0">
                <a:solidFill>
                  <a:srgbClr val="0070C0"/>
                </a:solidFill>
              </a:rPr>
              <a:t>J</a:t>
            </a:r>
            <a:r>
              <a:rPr lang="fr-FR" sz="2400" dirty="0"/>
              <a:t>e peux définir certains concepts ou principes</a:t>
            </a:r>
            <a:br>
              <a:rPr lang="fr-FR" dirty="0"/>
            </a:b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827584" y="443711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574853" y="83671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ym typeface="Wingdings"/>
              </a:rPr>
              <a:t>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4317621" y="83944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ym typeface="Wingdings"/>
              </a:rPr>
              <a:t>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507570" y="3923764"/>
            <a:ext cx="349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ym typeface="Wingdings"/>
              </a:rPr>
              <a:t></a:t>
            </a:r>
            <a:endParaRPr lang="fr-FR" dirty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4293096"/>
            <a:ext cx="3159524" cy="21602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466" y="4293096"/>
            <a:ext cx="3103015" cy="2141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ZoneTexte 16"/>
          <p:cNvSpPr txBox="1"/>
          <p:nvPr/>
        </p:nvSpPr>
        <p:spPr>
          <a:xfrm>
            <a:off x="4382428" y="3879294"/>
            <a:ext cx="349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ym typeface="Wingdings"/>
              </a:rPr>
              <a:t></a:t>
            </a:r>
            <a:endParaRPr lang="fr-F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466" y="1340768"/>
            <a:ext cx="308610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Espace réservé du pied de page 4"/>
          <p:cNvSpPr>
            <a:spLocks noGrp="1"/>
          </p:cNvSpPr>
          <p:nvPr/>
        </p:nvSpPr>
        <p:spPr>
          <a:xfrm>
            <a:off x="-15606" y="6462713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Groupe LTF - Université de Lorraine - Formabilis</a:t>
            </a:r>
          </a:p>
        </p:txBody>
      </p:sp>
    </p:spTree>
    <p:extLst>
      <p:ext uri="{BB962C8B-B14F-4D97-AF65-F5344CB8AC3E}">
        <p14:creationId xmlns:p14="http://schemas.microsoft.com/office/powerpoint/2010/main" val="4112588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http://laviedeshautscantonsdoc.blogs.midilibre.com/media/01/01/1345943934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132856"/>
            <a:ext cx="2880320" cy="391524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523AB-EF88-46BF-AAE7-7AF15CF1DEB7}" type="slidenum">
              <a:rPr lang="fr-FR" smtClean="0"/>
              <a:t>7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1119024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>
                <a:solidFill>
                  <a:srgbClr val="0070C0"/>
                </a:solidFill>
              </a:rPr>
              <a:t>J</a:t>
            </a:r>
            <a:r>
              <a:rPr lang="fr-FR" sz="2400" dirty="0"/>
              <a:t>e peux reconnaitre des énoncés très court, comprenant un vocabulaire usuel, et rédigé simplement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4283968" y="2348880"/>
            <a:ext cx="410445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r>
              <a:rPr lang="fr-FR" sz="1400" dirty="0"/>
              <a:t>Je peux trouver ce document : </a:t>
            </a:r>
          </a:p>
          <a:p>
            <a:endParaRPr lang="fr-FR" sz="1400" dirty="0"/>
          </a:p>
          <a:p>
            <a:pPr marL="742950" lvl="1" indent="-285750">
              <a:buFont typeface="Wingdings"/>
              <a:buChar char="q"/>
            </a:pPr>
            <a:r>
              <a:rPr lang="fr-FR" sz="1200" dirty="0">
                <a:sym typeface="Wingdings"/>
              </a:rPr>
              <a:t>Une affiche</a:t>
            </a:r>
          </a:p>
          <a:p>
            <a:pPr marL="742950" lvl="1" indent="-285750">
              <a:buFont typeface="Wingdings"/>
              <a:buChar char="q"/>
            </a:pPr>
            <a:r>
              <a:rPr lang="fr-FR" sz="1200" dirty="0">
                <a:sym typeface="Wingdings"/>
              </a:rPr>
              <a:t>Une page de journal</a:t>
            </a:r>
          </a:p>
          <a:p>
            <a:pPr marL="742950" lvl="1" indent="-285750">
              <a:buFont typeface="Wingdings"/>
              <a:buChar char="q"/>
            </a:pPr>
            <a:r>
              <a:rPr lang="fr-FR" sz="1200" dirty="0">
                <a:sym typeface="Wingdings"/>
              </a:rPr>
              <a:t>Une annonce sur écran</a:t>
            </a:r>
          </a:p>
          <a:p>
            <a:pPr marL="742950" lvl="1" indent="-285750">
              <a:buFont typeface="Wingdings"/>
              <a:buChar char="q"/>
            </a:pPr>
            <a:r>
              <a:rPr lang="fr-FR" sz="1200" dirty="0">
                <a:sym typeface="Wingdings"/>
              </a:rPr>
              <a:t>Une publicité</a:t>
            </a:r>
          </a:p>
          <a:p>
            <a:pPr marL="742950" lvl="1" indent="-285750">
              <a:buFont typeface="Wingdings"/>
              <a:buChar char="q"/>
            </a:pPr>
            <a:endParaRPr lang="fr-FR" sz="1200" dirty="0">
              <a:sym typeface="Wingdings"/>
            </a:endParaRPr>
          </a:p>
          <a:p>
            <a:endParaRPr lang="fr-FR" sz="1200" dirty="0"/>
          </a:p>
          <a:p>
            <a:r>
              <a:rPr lang="fr-FR" sz="1400" dirty="0"/>
              <a:t>Ce document </a:t>
            </a:r>
          </a:p>
          <a:p>
            <a:pPr marL="742950" lvl="1" indent="-285750">
              <a:buFont typeface="Wingdings"/>
              <a:buChar char="q"/>
            </a:pPr>
            <a:r>
              <a:rPr lang="fr-FR" sz="1200" dirty="0">
                <a:sym typeface="Wingdings"/>
              </a:rPr>
              <a:t>me conseille de fermer l’eau</a:t>
            </a:r>
          </a:p>
          <a:p>
            <a:pPr marL="742950" lvl="1" indent="-285750">
              <a:buFont typeface="Wingdings"/>
              <a:buChar char="q"/>
            </a:pPr>
            <a:r>
              <a:rPr lang="fr-FR" sz="1200" dirty="0">
                <a:sym typeface="Wingdings"/>
              </a:rPr>
              <a:t>m’informe d’une coupure d’eau</a:t>
            </a:r>
          </a:p>
          <a:p>
            <a:pPr marL="742950" lvl="1" indent="-285750">
              <a:buFont typeface="Wingdings"/>
              <a:buChar char="q"/>
            </a:pPr>
            <a:r>
              <a:rPr lang="fr-FR" sz="1200" dirty="0">
                <a:sym typeface="Wingdings"/>
              </a:rPr>
              <a:t>m’indique que l’eau n’est plus potable</a:t>
            </a:r>
          </a:p>
          <a:p>
            <a:pPr marL="742950" lvl="1" indent="-285750">
              <a:buFont typeface="Wingdings"/>
              <a:buChar char="q"/>
            </a:pPr>
            <a:endParaRPr lang="fr-FR" sz="1400" dirty="0">
              <a:sym typeface="Wingdings"/>
            </a:endParaRPr>
          </a:p>
          <a:p>
            <a:endParaRPr lang="fr-FR" dirty="0"/>
          </a:p>
          <a:p>
            <a:pPr lvl="1"/>
            <a:endParaRPr lang="fr-FR" sz="1400" dirty="0"/>
          </a:p>
          <a:p>
            <a:pPr lvl="1"/>
            <a:endParaRPr lang="fr-FR" sz="1400" dirty="0"/>
          </a:p>
        </p:txBody>
      </p:sp>
      <p:sp>
        <p:nvSpPr>
          <p:cNvPr id="7" name="Espace réservé du pied de page 4"/>
          <p:cNvSpPr>
            <a:spLocks noGrp="1"/>
          </p:cNvSpPr>
          <p:nvPr/>
        </p:nvSpPr>
        <p:spPr>
          <a:xfrm>
            <a:off x="251520" y="6309320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Groupe LTF - Université de Lorraine - Formabilis</a:t>
            </a:r>
          </a:p>
        </p:txBody>
      </p:sp>
    </p:spTree>
    <p:extLst>
      <p:ext uri="{BB962C8B-B14F-4D97-AF65-F5344CB8AC3E}">
        <p14:creationId xmlns:p14="http://schemas.microsoft.com/office/powerpoint/2010/main" val="2454812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http://static.eprofeel.com/salons/i/5/400q/AIG398056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400642"/>
            <a:ext cx="1584176" cy="136815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523AB-EF88-46BF-AAE7-7AF15CF1DEB7}" type="slidenum">
              <a:rPr lang="fr-FR" smtClean="0"/>
              <a:t>8</a:t>
            </a:fld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1119024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>
                <a:solidFill>
                  <a:srgbClr val="0070C0"/>
                </a:solidFill>
              </a:rPr>
              <a:t>J</a:t>
            </a:r>
            <a:r>
              <a:rPr lang="fr-FR" sz="2400" dirty="0"/>
              <a:t>e peux reconnaitre des pictogrammes, logos, sigles liés à l’environnement quotidien</a:t>
            </a:r>
          </a:p>
        </p:txBody>
      </p:sp>
      <p:pic>
        <p:nvPicPr>
          <p:cNvPr id="6" name="Image 5" descr="http://www.direct-signaletique.com/I-Grande-8477-panonceau-mise-en-fourriere-m6a-pour-panneau-de-stationnement-type-b6.net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487" y="2171615"/>
            <a:ext cx="1512167" cy="1584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 descr="http://www.carte-imprimer.com/sites/carte-imprimer.com/files/la-poste-logo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497629"/>
            <a:ext cx="1872208" cy="932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 descr="http://www.isaac-fr.org/old/symb-ascensc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499" y="4409061"/>
            <a:ext cx="1296144" cy="108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 descr="Résultats de recherche d'images pour « logo français à connaitre »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653136"/>
            <a:ext cx="1728192" cy="874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928" y="4438766"/>
            <a:ext cx="1024736" cy="1020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644561" y="2034475"/>
            <a:ext cx="432048" cy="360040"/>
          </a:xfrm>
          <a:prstGeom prst="rect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3333685" y="2025621"/>
            <a:ext cx="432048" cy="360040"/>
          </a:xfrm>
          <a:prstGeom prst="rect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1547664" y="3768793"/>
            <a:ext cx="432048" cy="360040"/>
          </a:xfrm>
          <a:prstGeom prst="rect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6084168" y="2137589"/>
            <a:ext cx="432048" cy="360040"/>
          </a:xfrm>
          <a:prstGeom prst="rect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4284697" y="3768793"/>
            <a:ext cx="432048" cy="360040"/>
          </a:xfrm>
          <a:prstGeom prst="rect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7020272" y="3768793"/>
            <a:ext cx="432048" cy="360040"/>
          </a:xfrm>
          <a:prstGeom prst="rect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space réservé du pied de page 4"/>
          <p:cNvSpPr>
            <a:spLocks noGrp="1"/>
          </p:cNvSpPr>
          <p:nvPr/>
        </p:nvSpPr>
        <p:spPr>
          <a:xfrm>
            <a:off x="251520" y="616530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Groupe LTF - Université de Lorraine - Formabilis</a:t>
            </a:r>
          </a:p>
        </p:txBody>
      </p:sp>
    </p:spTree>
    <p:extLst>
      <p:ext uri="{BB962C8B-B14F-4D97-AF65-F5344CB8AC3E}">
        <p14:creationId xmlns:p14="http://schemas.microsoft.com/office/powerpoint/2010/main" val="1669093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http://www.ouest-enseignes.com/wp-content/gallery/signaletique/signaletique-ris-trimat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1640" y="1772816"/>
            <a:ext cx="6768752" cy="435334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523AB-EF88-46BF-AAE7-7AF15CF1DEB7}" type="slidenum">
              <a:rPr lang="fr-FR" smtClean="0"/>
              <a:t>9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1119024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>
                <a:solidFill>
                  <a:srgbClr val="0070C0"/>
                </a:solidFill>
              </a:rPr>
              <a:t>J</a:t>
            </a:r>
            <a:r>
              <a:rPr lang="fr-FR" sz="2400" dirty="0"/>
              <a:t>e peux lire pour m’orienter : recherche et restitution d’une information</a:t>
            </a:r>
          </a:p>
        </p:txBody>
      </p:sp>
      <p:sp>
        <p:nvSpPr>
          <p:cNvPr id="6" name="Espace réservé du pied de page 4"/>
          <p:cNvSpPr>
            <a:spLocks noGrp="1"/>
          </p:cNvSpPr>
          <p:nvPr/>
        </p:nvSpPr>
        <p:spPr>
          <a:xfrm>
            <a:off x="179512" y="6309320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Groupe LTF - Université de Lorraine - Formabilis</a:t>
            </a:r>
          </a:p>
        </p:txBody>
      </p:sp>
    </p:spTree>
    <p:extLst>
      <p:ext uri="{BB962C8B-B14F-4D97-AF65-F5344CB8AC3E}">
        <p14:creationId xmlns:p14="http://schemas.microsoft.com/office/powerpoint/2010/main" val="42624842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agues">
  <a:themeElements>
    <a:clrScheme name="Vagues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agues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agues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0</TotalTime>
  <Words>755</Words>
  <Application>Microsoft Office PowerPoint</Application>
  <PresentationFormat>Affichage à l'écran (4:3)</PresentationFormat>
  <Paragraphs>196</Paragraphs>
  <Slides>17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Candara</vt:lpstr>
      <vt:lpstr>Symbol</vt:lpstr>
      <vt:lpstr>Wingdings</vt:lpstr>
      <vt:lpstr>Vagues</vt:lpstr>
      <vt:lpstr>Test Evaluation </vt:lpstr>
      <vt:lpstr>Je peux comprendre des expressions très courantes </vt:lpstr>
      <vt:lpstr>   Je peux comprendre des informations temporelles et spatiales à l’aide d’adverbes courants   </vt:lpstr>
      <vt:lpstr>Je peux comprendre des annonces  et des instructions simples</vt:lpstr>
      <vt:lpstr>Je peux comprendre  et appliquer une consigne  </vt:lpstr>
      <vt:lpstr> Je peux définir certains concepts ou principes </vt:lpstr>
      <vt:lpstr>Je peux reconnaitre des énoncés très court, comprenant un vocabulaire usuel, et rédigé simplement</vt:lpstr>
      <vt:lpstr>Je peux reconnaitre des pictogrammes, logos, sigles liés à l’environnement quotidien</vt:lpstr>
      <vt:lpstr>Je peux lire pour m’orienter : recherche et restitution d’une information</vt:lpstr>
      <vt:lpstr>Je peux lire DES instructions pour agir transmettre et exécuter</vt:lpstr>
      <vt:lpstr>Je peux identifier la nature et la fonction de différents écrits de la vie quotidienne</vt:lpstr>
      <vt:lpstr>Je sais respecter l’orthographe de mots connus (mots outils)</vt:lpstr>
      <vt:lpstr>Je sais compléter un document administratif simple</vt:lpstr>
      <vt:lpstr>Je sais compléter un document administratif simple</vt:lpstr>
      <vt:lpstr>   Je sais reproduire des écrits parcellaires                                             </vt:lpstr>
      <vt:lpstr>Je sais retrouver la cohérence d’un texte formel</vt:lpstr>
      <vt:lpstr>Je sais rédiger un texte simple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ValérieL54</dc:creator>
  <cp:lastModifiedBy>Camille Marty</cp:lastModifiedBy>
  <cp:revision>112</cp:revision>
  <dcterms:created xsi:type="dcterms:W3CDTF">2015-09-09T07:25:55Z</dcterms:created>
  <dcterms:modified xsi:type="dcterms:W3CDTF">2022-11-28T18:11:34Z</dcterms:modified>
</cp:coreProperties>
</file>